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59" r:id="rId6"/>
    <p:sldId id="263" r:id="rId7"/>
    <p:sldId id="264" r:id="rId8"/>
    <p:sldId id="267" r:id="rId9"/>
    <p:sldId id="260" r:id="rId10"/>
    <p:sldId id="268" r:id="rId11"/>
    <p:sldId id="261" r:id="rId12"/>
    <p:sldId id="266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70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1115196-1C6F-4784-83AC-30756D8F10B3}" type="datetimeFigureOut">
              <a:rPr lang="en-US" smtClean="0"/>
              <a:t>2/23/2016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2/23/2016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hyperlink" Target="http://www.sheppardsoftware.com/content/animals/kidscorner/games/foodchaingame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Up: 2/23/2016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What is a community? </a:t>
            </a:r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en-US" sz="3200" dirty="0" smtClean="0"/>
              <a:t>Organisms </a:t>
            </a:r>
            <a:r>
              <a:rPr lang="en-US" sz="3200" dirty="0"/>
              <a:t>living together in an </a:t>
            </a:r>
            <a:r>
              <a:rPr lang="en-US" sz="3200" dirty="0" smtClean="0"/>
              <a:t>	ecosystem </a:t>
            </a:r>
          </a:p>
        </p:txBody>
      </p:sp>
    </p:spTree>
    <p:extLst>
      <p:ext uri="{BB962C8B-B14F-4D97-AF65-F5344CB8AC3E}">
        <p14:creationId xmlns:p14="http://schemas.microsoft.com/office/powerpoint/2010/main" val="17103942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i.ytimg.com/vi/wGfOoRrICto/maxresdefaul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108" y="261258"/>
            <a:ext cx="4910400" cy="2693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stephsnature.com/images/Websitelifescience/ecology/energypyramid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51" y="261258"/>
            <a:ext cx="4099497" cy="5305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media1.shmoop.com/images/biology/biobook_eco_7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8897" y="3056562"/>
            <a:ext cx="5528611" cy="3993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83747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1044" y="1716833"/>
            <a:ext cx="4520325" cy="49265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 need 4 volunteers </a:t>
            </a:r>
          </a:p>
          <a:p>
            <a:r>
              <a:rPr lang="en-US" sz="2800" dirty="0" smtClean="0"/>
              <a:t>Each volunteer will pick one organism to </a:t>
            </a:r>
            <a:r>
              <a:rPr lang="en-US" sz="2800" dirty="0" smtClean="0"/>
              <a:t>represent</a:t>
            </a:r>
          </a:p>
          <a:p>
            <a:r>
              <a:rPr lang="en-US" sz="2800" dirty="0" smtClean="0"/>
              <a:t>Organize </a:t>
            </a:r>
            <a:r>
              <a:rPr lang="en-US" sz="2800" dirty="0"/>
              <a:t>the organisms into the correct order to create a food </a:t>
            </a:r>
            <a:r>
              <a:rPr lang="en-US" sz="2800" dirty="0" smtClean="0"/>
              <a:t>chain.               ( </a:t>
            </a:r>
            <a:r>
              <a:rPr lang="en-US" sz="2800" dirty="0" smtClean="0"/>
              <a:t>Arrange yourselves in the correct order )</a:t>
            </a:r>
            <a:endParaRPr lang="en-US" sz="2800" dirty="0"/>
          </a:p>
        </p:txBody>
      </p:sp>
      <p:pic>
        <p:nvPicPr>
          <p:cNvPr id="6146" name="Picture 2" descr="https://upload.wikimedia.org/wikipedia/commons/thumb/d/df/Sagebrushsjc.jpg/220px-Sagebrushsj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369" y="3852571"/>
            <a:ext cx="2095500" cy="279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factzoo.com/sites/all/img/mammals/rodents/standing-gerbil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194" y="1710912"/>
            <a:ext cx="2044850" cy="1869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s://roadsendnaturalist.files.wordpress.com/2014/09/canebrake-rattlesnake-adult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179" y="1117208"/>
            <a:ext cx="2601690" cy="1528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APEhAPDxAPDw8PDw8PDg4OEA8ODw4QFREWFhURFRUYHSghGBomGxUVITEhJS0rLi4uFx8zODMsNygtLisBCgoKDg0OFhAQFy0lHR0tLS0tKy0tLS0tLS0tLS0tLS0tLS0tLS0tLS0rKy0tKystLS0tLS0rLS0tLS0tLS0tLf/AABEIALwBDAMBIgACEQEDEQH/xAAbAAACAwEBAQAAAAAAAAAAAAACAwEEBQAGB//EADkQAAICAQMCBAQEBAYBBQAAAAECAAMRBBIhBTETIkFRBmFxgTJCkaEUI7HBM1JictHw4Qc0Q5Lx/8QAGAEBAQEBAQAAAAAAAAAAAAAAAAECAwT/xAAhEQEBAQEAAgICAwEAAAAAAAAAARECITEDEkFRYaHwMv/aAAwDAQACEQMRAD8A8fIzOkNPLGEEzswczszamK0uae8iUFlimTUaP8QZAbMSsYh5l1V6kS0hlemOUzTRpMpalpaLSjqzJVVHMAyTBYzAFjA3SWgwggYQMCSIDMwTIzIzCoaLMMmAZpAzpM6B0iFOIgLJgEwmEAwolMckQsekIekYYpYW6BM7MHMjMoqQTCYSMTEZLMiN2wSs0IWWaYgCWKZkWFhqeYCyRNRGjW3EYplWtuI1Xmm4sSpqo7fKuoMzVV2i2MJotjMoidOnQOkQsSCJQJM7M4wTCpJkSJ0qOkwTOgFOkZkiAJEjbGASdsBQWGsYEnFZRwM7MiSBA4GTOCycSisRIAhGdOaBxOxDAk4lAbY2oQcRlYkKcIOeZMEysnhoaWRJM6sEkAcknAH/AHtK3FsPF2ITz6e54Hz+st06LIIGDj8d7ttoqUAFmA7v3GOwz6HvCqFT5FSFgO+otwAFHdsEcDsAOPtFbnLLCg/mUA9ic8/QYyf0glB2y+ScLituT7c4wZZ1VG3DZwB2LkruJ9c4/Yfv3i10dZUFmJfngI2P6+kzeuY3Pit/CBomILANtU4YsAmD7dzFOoUZIbaDyx/sB/zL1GiDbmFlquBjbtJDY9Dg8/SUKtFe1g2vsUnBdmJULnHI74+WJJ3L6W/HnuL+m0qXVs9eawhALWB3z354x7dvnCPw5q3qFtK+J2I2DJYHPG3uCMfPvMnqXT70sITc+3zb6hYFI9/kJTHXNTU4K2uuCCyBm2Ej5TXlnOV5dLeUY+GfEVgCmDnGDny9++JXex1Us9Trg4Prk+wzjn1x8pu21HX0tqab2qdRi6oswBPywcnP0lfoPRzfp9QLCyJWpathyTYCCRtzycA9/wDMfeak1m4z6wHXxEIdAQpIyCjEEgMD27H5cSCJOm0bnT2W04s86pdT+F8DlWHtz/SZ/SuqJW5FyWMjAhkUgv7ZGeNw9DGJkXpBEEazT2OVosZx3AsrNdgHsRyM/QmMkQMkTsTgIQxRGBYtDGZlB4gkTt0jMAMQgJBhqIEgSdsISZFUisiGYMjLhCgiSDCpja4qNrMIODH6elrCFXuffgAe5PtNzT9NroBZytlqtjbs8RVIGT5exHzbjjt6wTm1i16R224UgOcKTwD8wfaOs0pQlASVyQXAO12A7D3ABzntN1rk3FmLZK5UMjsX9dwQd/luOPljAk3+erczrVUpIRUVWd2Y5JY/mOfT78yXp354xjh7LKvDUgKDg8ZYncCTk+5bvCqqOAAyqtYAKjPr+ZgPYcDP94OhYfxO0Gwmwtlnyc4GeR7cS9qalYWMAviZwXGcNtHKdscjPPuBMdX1HSftklQC+AC4ViFGSWBPBznnvLVti14xwXUbSwyu4DPPqCRwfp9pn6XW7gU3A2hcVnJBH+YMzd/T/olevVmy0KRtI4YEHYx7Y2/P2kvxrPlrWuY4sGxTgA2ISNxU/mXsQR/xM+nVWbH2v5qx5S2MunsQfURVN5fUhmIAQkks3ZRngHILfTmKQ/zHxhMhmVjyu4KSB94nxYX5bVmnX7q0dC1Vqkiwq7YyPl6D6Sv1Ch7ttreAxb89fl3enmXPeVNvJ2hiuMM3GPmR8v3kKyhQybjjIsVsDzE+XHPynTMcrdanVrq6gq0WhXAIevYBt9sE5B4itNZqtMpBwa76fEGVRlcA5G5cY/vzOs6WmxbbrC5bxGtrrwXrH5TnkZyDE29S1BIViLK61KqGXgKF47c9sTTLqb6mXzh9OGDBnRn22MPykZ/D9OR85h2aPZ/MxtVs4OGerd7bu+P1M3aNTVZQ1NlbCw4uoZTwmCQ6sD+UjnPuJraHSeCLabK/FR9It9NW/Yb6+csFz+NSSQPkffM1Ilec0/UTUQtq+GHGfFrRWJQjBK+4wfQzQ09Yt/wWFvyUMr4/2sAT9swNI9bUIAFsC2Opqc4VkYbsH1Rs5ww7ZidX02nTnNV9vm2tU6njaw5Vux3qeDyp9cSYmHEY47Y7j2nCZuo6vajhb8uD+Gx87mX33YyfvyJoJcjjKMD/AKcjcPt6/aMZFJ3QCZBaEHvnB4kmcDAdujVMQsYphTszt0XunbpFA0GG0AmRlBMHdIYwcwpgMdQCxAAyTwBKuZ6H4Up5suwCVVq6wRkFnQj+4/WB6DQ9OXToAdoYMDa/JZircKvH+YY7flJ9OdEdOa0KWyiDzBCcKgPOduOW7HJz3EoVY3brXCVVeZnPYe5Oe5Pbn2/XyvWfj/xrRVpn8PTm01jaCXs5A8V2PoxJxj05Peax03HqdVqqq7Nq5tc/iGS6k+hdvzcflA9hkxeso7OrsbQO/lBXPcqp4RQOOBkyx0uiqnHdnPmJY5YkjjJPr3P/AORfUNRXuJ4UAZJUkbzn9SM8AduMmc7w1O3l7TY1yMXexlbOxMcJ+bnOc4mwNKy52WVguAVpck5Y/lB9PfOCZm6m99xSkLvswWAwbGH+Vmz+H1z+0sXqAyZDNeQQSoChF/3EcAfLJmLPLe+GLr9pXw1X+YWYuHVVZMdlLAk+/fvkYzmUtLq9v8uxSCSAr5Jattwww/eanX+nBwhSwJYgylaKXckHJGPrk5xMXS9QB1AtubBUMWBGVcgHCgflz2wT9/brJK5WtLrOiap/LvYWDh3UZb3wQSD9cyNdqWroFDoiuSGJI86jggg+x9ps3X6rWVVoulWqlbUOn1OpA0oXykinBOOTxuHB4zicOm3dRfT23nTVrabKfFWwEixCR4TL/myPw95v6/pn7MrQ6cpo77FKsLHSuw5BCYO4cY4zjvn/AM0dTYnh1oathV1FrBji0kHG72wM9ved1KuyknS1MpVrCr+GxKWWDgfL6Tc1+g0S6dabrHr1mmp3GoAEmx+SpAPplfpg9+0mLqiOp+C6tVUGpKNSVfzbgpBfJH+4cjHeTpOpVLXfVZnxrLVallHkyD+Fh2AMd8N6ms3or6VnqpoLKqEsQxA3XOp/Fkgdsdh3lXpOjbU+NalSu2n/AJtlYsKrcm7JAxyG4/72lxNP+HfCsP8AEala004s8G5xkAb632dvwrkAcf0mf1LdqBTTdsropvsqp13mKBCd2xiAd2PQjGPX1m5pensfFqper+A11W6kFq2VbgNyVs3dbAcjPrj1mLdbZfXT0wV2pcjsvhMqhLW3Eq2Sco4BIz2I79hLmIHwFCKxRQmiuGn1JD7vFR3JFgPtyf2mRhhZsrfxKtxCgkEMrHgevOfrz2nrOv8ATXpopuNlOna2tdPfTZtC2hF8tgxkcjPPHp7zL+FNJRZa5vY16RFYH+YUWxyoXmwcfPaeCDjn1YatajSoNCF1PhMwY7DhyKeOK7CBupb1B7EHE8y/TmUKUDd/KM5YY7jI74zn6YJxkR3xHeqXMlSIERiK2XeP5ZOQhG5lx2PkIU+3oLNlN+2lXtrSzwksQVht6JyVR+cHA7A8jPGBxKi/qKyhAbvsQnPfJUE/vEkybmyc5JyBknvnHIgCZqOMlZIWEFmQSwpAE6Gk5nTsTsSK5jFkyXMUTDKSYJM7MiRHEz0fw1qSUatFyyFrWI7hSAu79cTzc9b8Ba5KP4ok1ix0qVDawRcZbOT3xyOw9Jnvrrnm3mbf01xJb5uMr4kobUhAGtFZG4qilhnsN2D6cjHpiec0mgposDhjbsIKqVNRL+m7Pb9J7Dq2upqJVW8ey3zYp8tK+mSRyfXyj7n3wba7LDnCA/6st+wwJud7+Fs/lGt+I7gWw67mOTtPA+X07D7Si3WnJ3OzsT6cL9I+zpFxBIesn0XbsH7D+0zbNBcDh6Tz6oA2f0yJbRs9G17ktYAFwPO9jbgPbgSwnUlLH+Y9jucWWAFQFHYDHpPPNU69wRj/ADKVOPrCrL8gNjjvtHPymfDW16ym2pckBF8vOzlmOO59e88x1JVLNjd5jnKjI+f0gbR2wM4yeF5P0xIrYg4IG3HOBg4hPIP5mBWWZ6uG8J3c18ZxwCMdz2x3mlpuqafaKjoaFQ8WM1+pIbjhyxzsYEcMBwCRyDIqVcGzsoOEXPLSpfohhQeHZsnHHB7TUqV6HQ2dP0eTf4Ors5atqdS9gepseWwqoC2Lzgjv649K2o65orLqbnrcivYrMe99ajbixCcbwAPMpIPqB6edv0LD2yThR6/X5S9qup6iygaR0oaqnzK4prS5O52hlABHPqMn3mvsmN27q91VtjaMpqNK6CgYHiEVn8NT4xyMkA57e8zul9MdtRXVTqDvZgbH0rPYdMpYD+a64AxnnBPaed8Kxgqln28sEJO0H3Ck4z85ov1Bqtz6Zr63fwvN5EyVTDsVGe7c9z6+/F2D2f8A6i2U6O+pdIr6e0UFLtQtdbVaxWGGyccvwcnH5vpLWk6ZXpOmHqWK79TaleF1y7aQruAQqtg5xnByM5+0+YafXOlgtesXecuyWb9ljHvuA9zPU/E/xZqL6KFKeBUq7LNOv8ynGRsDI6jaRjjHbjBEuxFrpL3dZvNLvVXUo8Xw7LFs4XjZWQAx745yVB9Yj4xNOhc6XT13V7WYul6hqr0cDzJYrZI4xyM9+eJ3wP1rRaRLLle3+ONbrhqS1AGcquVBIztXJyJ5jrXUjq7Wv2CtnO5kqYsm71Kj8ue+OY3wGdB6WdbelFZFZbLEseFUcn5k49Jd6v1fLWeHV/LFqrpbclQtVQKFVGOc9yc+g44ln4Z1w6fXZqfJZqrV210sA3hVZ5exR5uTjCjGQIz4h6uupqrVOoCxbHV36emlatdIeTiqxwNyjttzAzrNfbVs8VNyWVralgAVyje47ZyCPn949OqUH/5AP9wZf/Ez+odNrrUW0W22DOHFmmspKfMvkoeeMZlC+tdqurKCxZWrByy4x5seinP6gyYPWVWo2Nro2e21gcx4WeFvqC7SGVtwz5c8ffH/AHE0OndSuTkMbFHeuw7sj5H0mbB6vE4LJ07ixFsUEBu4PdfrjiMAmWoWVkbY3E6RVNxEmWnEUySs0kQwIQWGFkQvbEarcBuUbsZDLzkqe+MHuOCPp69pdCTtkq4RouVVs7iRnOAuPlgdsdvtNCsRKLLCQsh6woKwxI1iDK9+lR/xKD88YI+8syMQYxNR0VufDbd67X4P69pQuodPK4KZ9AD5vvPWqITUqw2sAwPcEZEmK8cHwwbyhxgDcSQR9pcpIcE93A5duNp+Ud1boxr/AJlOSnG5MklfmPcTKWx159QeAeY8ljUrqZOceISMBz6Ewl0ik+GpPl81mfzE+k3Pg7WJZnxAhxgbWCsQx47HuJ6DX9CqDKQQu7vsB8zH0we31zLbiZrwo0mcErhmJA9gsc/SVFYcdvwnPcNn0/aerPQmHG5T9sg/8fvCv6ZsrIO0sCSCM4wfQSfaUyvDJ03BA4UHsD/eW26M3un6t/xNn+GBBEZswAPaXFkeZs6ZYmcKGHrsI/p6yotAU/hCkfLBE9a4le7Tq/DDPz9R95MLHm2THOOfcd4Ffkbcnlb1YcEj2Pv956BenIPc/WEuiQflB+uDHlnHnP4jULv2am5EtUrbWrkVsp4I24IH6TN1+gWpk/meJS/a6sAkH1UqSCCOODjIPaevs6XWc8EfQ9v1mVqehW87Srj5cN9CD/zNTqpeWDqqqUVlW3x87WqdVesIc+YOrgEHHtkduZf6DbUSFwK7ew37nR/lwRj6RDaABsHjB86H/vE2+q9J0VlH8Rpy+ndFBcAmxNwwPOuSaznsRx6zeyo2tP4VdLVqrb2x/sXzZOMsSIiV+mXF6kZmVn2gOVOefeWZzrUDIMkmATCoKwCkshZxSExVCQwkbtnYgwAWcVjcTtsLgVWMUTgIQhcEsLMGTIqcwhBhCAaxoi1h5lUU811zQKpAQY3kkD2+U9JmZvU2GR68YAAyc59P2ipVX4R0Ng1CivDPtYspOAVAyRPZW6xv8Jlfgnbu2+J7ncB2Eb/6adE22Xalz51o8MLxtDOwPHzATH3i/iy8NYVXG8d2Xj6AzF2+FmTzT9FrtxxkfX04jOoWttIIznkHPeeUra3IY53e59vaalPUWK7XGfme+ZeOc9p1d9FSGnM3tBJmlA4gbYZnQA2wSI2CZKheJ0kyJBV1uirtHnUE+jdmH3EwtX0axMmpt45G08Pg9xnsf2npWiWmmbHjFD1Nld1Te2CB91M19D1oNhbhsPYOP8Nvr/lM1rq1bhgG+oBlNunV5yAVP+k/2PcfKN/bK0xgZkDAUKAOPzDjI+nb9IOZFXwJOIQEkCG8LKwNseRAxKYXiSBDxJAgwIEnEMLJ2yLgMQgIW2SFhAYhAQgsnEK4SZIEtdO0LXuEBCgkbnb8Kgn9z8pLcFC63aPn/T5xOg0+5g5GfSsep/1fU+k1viPptNdq11s5AAa0Pj5bRke45P1noPg7pI/95aAK6smrdwGZe7fRf+9pz+8s+34axrUIvTtJl+bG8xHYm09lz8hj9DPC3OWJZuWYkk/MzT+IernVWZXPhJkVg8Z92P1mSY+OX/q+6tCTInTp1ZFmQTIkQCE6ROzAkmAZJMGERIMkyDABothGkQSsrNIIi3lgrFssjKq0AywyRZSBoiTAzOzDqLMgyMyCYEwliwYamA0CTtnLDEKjbJCwwIQEIXtnNgAkkADkk8ACPqQMyJuVS7BVLEAZPpD6vpaBVZWSHcrzl1rCgYLHn+uT78TN6yyZT8MzV6sItLIDeb8FBUGO0HsXOML64+h9jPd0011oEpOCR+OxHwWxySVyB3x6fpPJLo+n0hNQdSSllVK0pQ/hEoobbUWALMfNkhcZI9Ze0fW9Oh306N69wwbE8AsAOedzk5+08fzXv5JJzL4/39OvP1591e03w9ZbaX1DrtYl3as5LZ9s9v7S98W9TCoulqAVcYYL+WtcYT357/SUerdfXS0fxLsz+Io8Gp/I3/1+fb7cTA+GeoUa4W2ahrTczqCyBj4IxhQRjBHf58H2mueurl6niFk9T24mCTLGv0jUsA2CGG5GHZh/bnI+0q5nqnUs2OeYmEBIWHNAcQcRhgwBxIMKCZEQZELE7EAJEPEgiUDOxDCyMSs4ArFlY8wMSGElIBrlrbO2wYROzOnYhpGZGZJgmBMNTFiGsByGOQyupjkMKesMQFhiBUvqJuqbLAKtm0gkYfjHb5Z/SZPxEHtpsOQduFfHlyMrnA+eDx6T0LTD07C3ejHhi5I75IXI+XfM3y5ds3RVsgDtnxMgqo4SgHOVVfuP6TXOqq0+yy0O1akb1U4azIztGeM+mT+0r3qfEAJ8pIUE/IYIP6SdbohYKwT5UZQ45OVKt247n/mXGNUviDqtnU9QccU14Fa9gqjjPHbjgf8AkwdVpv4QrfS1grJCXKPNlCeDgjBl6jRqilEG0A7sn1z8/XtN7p9GxU3ZDEbmVgNu1R6gj3EnPE55+snhb1bdebSwtrK7FsaxbdMWsySVUbjt49OfT5GbcpdKpVFfAA3W2EnHJG445+hl2YuTxHXn1o1hiLWHmGkmLJhMYsmAWZwgZhiQTiRCnYgRiEFkgRgWVCisBhLOyQ9caKhnARzJFkSjp0GTmBWELEBYcgEiAYwxbQIkiDJBgNWPSISPrgWFhwFhQqG9foZ5rDI2RnBPbsvbn9uJ6RphaekcHJ/Eo9O2DN8uXaWOHGefMPqeB6/aamQQpySGUbh6hl4/uZk6/wArtj0xL+mORnAB3NyP9wm3M1dZsdqyAOwU9ioxn7+0LT6pzu3sMKp7DGQW/tntK/VeL2Ps6oPpszJrUFLj64b+hP8AYQB0B8g+plmVenf4Y+8eTOV9vRz6hgMOKBjFkVxgsIzEhhARmNWLMNZAwQsQYz0lEIJZAleuWVkoJFktXDrhNIqo6StYsv2iU7pqVKrGRCMGaR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10" descr="data:image/jpeg;base64,/9j/4AAQSkZJRgABAQAAAQABAAD/2wCEAAkGBxAPEhAPDxAPDw8PDw8PDg4OEA8ODw4QFREWFhURFRUYHSghGBomGxUVITEhJS0rLi4uFx8zODMsNygtLisBCgoKDg0OFhAQFy0lHR0tLS0tKy0tLS0tLS0tLS0tLS0tLS0tLS0tLS0rKy0tKystLS0tLS0rLS0tLS0tLS0tLf/AABEIALwBDAMBIgACEQEDEQH/xAAbAAACAwEBAQAAAAAAAAAAAAACAwEEBQAGB//EADkQAAICAQMCBAQEBAYBBQAAAAECAAMRBBIhBTETIkFRBmFxgTJCkaEUI7HBM1JictHw4Qc0Q5Lx/8QAGAEBAQEBAQAAAAAAAAAAAAAAAAECAwT/xAAhEQEBAQEAAgICAwEAAAAAAAAAARECITEDEkFRYaHwMv/aAAwDAQACEQMRAD8A8fIzOkNPLGEEzswczszamK0uae8iUFlimTUaP8QZAbMSsYh5l1V6kS0hlemOUzTRpMpalpaLSjqzJVVHMAyTBYzAFjA3SWgwggYQMCSIDMwTIzIzCoaLMMmAZpAzpM6B0iFOIgLJgEwmEAwolMckQsekIekYYpYW6BM7MHMjMoqQTCYSMTEZLMiN2wSs0IWWaYgCWKZkWFhqeYCyRNRGjW3EYplWtuI1Xmm4sSpqo7fKuoMzVV2i2MJotjMoidOnQOkQsSCJQJM7M4wTCpJkSJ0qOkwTOgFOkZkiAJEjbGASdsBQWGsYEnFZRwM7MiSBA4GTOCycSisRIAhGdOaBxOxDAk4lAbY2oQcRlYkKcIOeZMEysnhoaWRJM6sEkAcknAH/AHtK3FsPF2ITz6e54Hz+st06LIIGDj8d7ttoqUAFmA7v3GOwz6HvCqFT5FSFgO+otwAFHdsEcDsAOPtFbnLLCg/mUA9ic8/QYyf0glB2y+ScLituT7c4wZZ1VG3DZwB2LkruJ9c4/Yfv3i10dZUFmJfngI2P6+kzeuY3Pit/CBomILANtU4YsAmD7dzFOoUZIbaDyx/sB/zL1GiDbmFlquBjbtJDY9Dg8/SUKtFe1g2vsUnBdmJULnHI74+WJJ3L6W/HnuL+m0qXVs9eawhALWB3z354x7dvnCPw5q3qFtK+J2I2DJYHPG3uCMfPvMnqXT70sITc+3zb6hYFI9/kJTHXNTU4K2uuCCyBm2Ej5TXlnOV5dLeUY+GfEVgCmDnGDny9++JXex1Us9Trg4Prk+wzjn1x8pu21HX0tqab2qdRi6oswBPywcnP0lfoPRzfp9QLCyJWpathyTYCCRtzycA9/wDMfeak1m4z6wHXxEIdAQpIyCjEEgMD27H5cSCJOm0bnT2W04s86pdT+F8DlWHtz/SZ/SuqJW5FyWMjAhkUgv7ZGeNw9DGJkXpBEEazT2OVosZx3AsrNdgHsRyM/QmMkQMkTsTgIQxRGBYtDGZlB4gkTt0jMAMQgJBhqIEgSdsISZFUisiGYMjLhCgiSDCpja4qNrMIODH6elrCFXuffgAe5PtNzT9NroBZytlqtjbs8RVIGT5exHzbjjt6wTm1i16R224UgOcKTwD8wfaOs0pQlASVyQXAO12A7D3ABzntN1rk3FmLZK5UMjsX9dwQd/luOPljAk3+erczrVUpIRUVWd2Y5JY/mOfT78yXp354xjh7LKvDUgKDg8ZYncCTk+5bvCqqOAAyqtYAKjPr+ZgPYcDP94OhYfxO0Gwmwtlnyc4GeR7cS9qalYWMAviZwXGcNtHKdscjPPuBMdX1HSftklQC+AC4ViFGSWBPBznnvLVti14xwXUbSwyu4DPPqCRwfp9pn6XW7gU3A2hcVnJBH+YMzd/T/olevVmy0KRtI4YEHYx7Y2/P2kvxrPlrWuY4sGxTgA2ISNxU/mXsQR/xM+nVWbH2v5qx5S2MunsQfURVN5fUhmIAQkks3ZRngHILfTmKQ/zHxhMhmVjyu4KSB94nxYX5bVmnX7q0dC1Vqkiwq7YyPl6D6Sv1Ch7ttreAxb89fl3enmXPeVNvJ2hiuMM3GPmR8v3kKyhQybjjIsVsDzE+XHPynTMcrdanVrq6gq0WhXAIevYBt9sE5B4itNZqtMpBwa76fEGVRlcA5G5cY/vzOs6WmxbbrC5bxGtrrwXrH5TnkZyDE29S1BIViLK61KqGXgKF47c9sTTLqb6mXzh9OGDBnRn22MPykZ/D9OR85h2aPZ/MxtVs4OGerd7bu+P1M3aNTVZQ1NlbCw4uoZTwmCQ6sD+UjnPuJraHSeCLabK/FR9It9NW/Yb6+csFz+NSSQPkffM1Ilec0/UTUQtq+GHGfFrRWJQjBK+4wfQzQ09Yt/wWFvyUMr4/2sAT9swNI9bUIAFsC2Opqc4VkYbsH1Rs5ww7ZidX02nTnNV9vm2tU6njaw5Vux3qeDyp9cSYmHEY47Y7j2nCZuo6vajhb8uD+Gx87mX33YyfvyJoJcjjKMD/AKcjcPt6/aMZFJ3QCZBaEHvnB4kmcDAdujVMQsYphTszt0XunbpFA0GG0AmRlBMHdIYwcwpgMdQCxAAyTwBKuZ6H4Up5suwCVVq6wRkFnQj+4/WB6DQ9OXToAdoYMDa/JZircKvH+YY7flJ9OdEdOa0KWyiDzBCcKgPOduOW7HJz3EoVY3brXCVVeZnPYe5Oe5Pbn2/XyvWfj/xrRVpn8PTm01jaCXs5A8V2PoxJxj05Peax03HqdVqqq7Nq5tc/iGS6k+hdvzcflA9hkxeso7OrsbQO/lBXPcqp4RQOOBkyx0uiqnHdnPmJY5YkjjJPr3P/AORfUNRXuJ4UAZJUkbzn9SM8AduMmc7w1O3l7TY1yMXexlbOxMcJ+bnOc4mwNKy52WVguAVpck5Y/lB9PfOCZm6m99xSkLvswWAwbGH+Vmz+H1z+0sXqAyZDNeQQSoChF/3EcAfLJmLPLe+GLr9pXw1X+YWYuHVVZMdlLAk+/fvkYzmUtLq9v8uxSCSAr5Jattwww/eanX+nBwhSwJYgylaKXckHJGPrk5xMXS9QB1AtubBUMWBGVcgHCgflz2wT9/brJK5WtLrOiap/LvYWDh3UZb3wQSD9cyNdqWroFDoiuSGJI86jggg+x9ps3X6rWVVoulWqlbUOn1OpA0oXykinBOOTxuHB4zicOm3dRfT23nTVrabKfFWwEixCR4TL/myPw95v6/pn7MrQ6cpo77FKsLHSuw5BCYO4cY4zjvn/AM0dTYnh1oathV1FrBji0kHG72wM9ved1KuyknS1MpVrCr+GxKWWDgfL6Tc1+g0S6dabrHr1mmp3GoAEmx+SpAPplfpg9+0mLqiOp+C6tVUGpKNSVfzbgpBfJH+4cjHeTpOpVLXfVZnxrLVallHkyD+Fh2AMd8N6ms3or6VnqpoLKqEsQxA3XOp/Fkgdsdh3lXpOjbU+NalSu2n/AJtlYsKrcm7JAxyG4/72lxNP+HfCsP8AEala004s8G5xkAb632dvwrkAcf0mf1LdqBTTdsropvsqp13mKBCd2xiAd2PQjGPX1m5pensfFqper+A11W6kFq2VbgNyVs3dbAcjPrj1mLdbZfXT0wV2pcjsvhMqhLW3Eq2Sco4BIz2I79hLmIHwFCKxRQmiuGn1JD7vFR3JFgPtyf2mRhhZsrfxKtxCgkEMrHgevOfrz2nrOv8ATXpopuNlOna2tdPfTZtC2hF8tgxkcjPPHp7zL+FNJRZa5vY16RFYH+YUWxyoXmwcfPaeCDjn1YatajSoNCF1PhMwY7DhyKeOK7CBupb1B7EHE8y/TmUKUDd/KM5YY7jI74zn6YJxkR3xHeqXMlSIERiK2XeP5ZOQhG5lx2PkIU+3oLNlN+2lXtrSzwksQVht6JyVR+cHA7A8jPGBxKi/qKyhAbvsQnPfJUE/vEkybmyc5JyBknvnHIgCZqOMlZIWEFmQSwpAE6Gk5nTsTsSK5jFkyXMUTDKSYJM7MiRHEz0fw1qSUatFyyFrWI7hSAu79cTzc9b8Ba5KP4ok1ix0qVDawRcZbOT3xyOw9Jnvrrnm3mbf01xJb5uMr4kobUhAGtFZG4qilhnsN2D6cjHpiec0mgposDhjbsIKqVNRL+m7Pb9J7Dq2upqJVW8ey3zYp8tK+mSRyfXyj7n3wba7LDnCA/6st+wwJud7+Fs/lGt+I7gWw67mOTtPA+X07D7Si3WnJ3OzsT6cL9I+zpFxBIesn0XbsH7D+0zbNBcDh6Tz6oA2f0yJbRs9G17ktYAFwPO9jbgPbgSwnUlLH+Y9jucWWAFQFHYDHpPPNU69wRj/ADKVOPrCrL8gNjjvtHPymfDW16ym2pckBF8vOzlmOO59e88x1JVLNjd5jnKjI+f0gbR2wM4yeF5P0xIrYg4IG3HOBg4hPIP5mBWWZ6uG8J3c18ZxwCMdz2x3mlpuqafaKjoaFQ8WM1+pIbjhyxzsYEcMBwCRyDIqVcGzsoOEXPLSpfohhQeHZsnHHB7TUqV6HQ2dP0eTf4Ors5atqdS9gepseWwqoC2Lzgjv649K2o65orLqbnrcivYrMe99ajbixCcbwAPMpIPqB6edv0LD2yThR6/X5S9qup6iygaR0oaqnzK4prS5O52hlABHPqMn3mvsmN27q91VtjaMpqNK6CgYHiEVn8NT4xyMkA57e8zul9MdtRXVTqDvZgbH0rPYdMpYD+a64AxnnBPaed8Kxgqln28sEJO0H3Ck4z85ov1Bqtz6Zr63fwvN5EyVTDsVGe7c9z6+/F2D2f8A6i2U6O+pdIr6e0UFLtQtdbVaxWGGyccvwcnH5vpLWk6ZXpOmHqWK79TaleF1y7aQruAQqtg5xnByM5+0+YafXOlgtesXecuyWb9ljHvuA9zPU/E/xZqL6KFKeBUq7LNOv8ynGRsDI6jaRjjHbjBEuxFrpL3dZvNLvVXUo8Xw7LFs4XjZWQAx745yVB9Yj4xNOhc6XT13V7WYul6hqr0cDzJYrZI4xyM9+eJ3wP1rRaRLLle3+ONbrhqS1AGcquVBIztXJyJ5jrXUjq7Wv2CtnO5kqYsm71Kj8ue+OY3wGdB6WdbelFZFZbLEseFUcn5k49Jd6v1fLWeHV/LFqrpbclQtVQKFVGOc9yc+g44ln4Z1w6fXZqfJZqrV210sA3hVZ5exR5uTjCjGQIz4h6uupqrVOoCxbHV36emlatdIeTiqxwNyjttzAzrNfbVs8VNyWVralgAVyje47ZyCPn949OqUH/5AP9wZf/Ez+odNrrUW0W22DOHFmmspKfMvkoeeMZlC+tdqurKCxZWrByy4x5seinP6gyYPWVWo2Nro2e21gcx4WeFvqC7SGVtwz5c8ffH/AHE0OndSuTkMbFHeuw7sj5H0mbB6vE4LJ07ixFsUEBu4PdfrjiMAmWoWVkbY3E6RVNxEmWnEUySs0kQwIQWGFkQvbEarcBuUbsZDLzkqe+MHuOCPp69pdCTtkq4RouVVs7iRnOAuPlgdsdvtNCsRKLLCQsh6woKwxI1iDK9+lR/xKD88YI+8syMQYxNR0VufDbd67X4P69pQuodPK4KZ9AD5vvPWqITUqw2sAwPcEZEmK8cHwwbyhxgDcSQR9pcpIcE93A5duNp+Ud1boxr/AJlOSnG5MklfmPcTKWx159QeAeY8ljUrqZOceISMBz6Ewl0ik+GpPl81mfzE+k3Pg7WJZnxAhxgbWCsQx47HuJ6DX9CqDKQQu7vsB8zH0we31zLbiZrwo0mcErhmJA9gsc/SVFYcdvwnPcNn0/aerPQmHG5T9sg/8fvCv6ZsrIO0sCSCM4wfQSfaUyvDJ03BA4UHsD/eW26M3un6t/xNn+GBBEZswAPaXFkeZs6ZYmcKGHrsI/p6yotAU/hCkfLBE9a4le7Tq/DDPz9R95MLHm2THOOfcd4Ffkbcnlb1YcEj2Pv956BenIPc/WEuiQflB+uDHlnHnP4jULv2am5EtUrbWrkVsp4I24IH6TN1+gWpk/meJS/a6sAkH1UqSCCOODjIPaevs6XWc8EfQ9v1mVqehW87Srj5cN9CD/zNTqpeWDqqqUVlW3x87WqdVesIc+YOrgEHHtkduZf6DbUSFwK7ew37nR/lwRj6RDaABsHjB86H/vE2+q9J0VlH8Rpy+ndFBcAmxNwwPOuSaznsRx6zeyo2tP4VdLVqrb2x/sXzZOMsSIiV+mXF6kZmVn2gOVOefeWZzrUDIMkmATCoKwCkshZxSExVCQwkbtnYgwAWcVjcTtsLgVWMUTgIQhcEsLMGTIqcwhBhCAaxoi1h5lUU811zQKpAQY3kkD2+U9JmZvU2GR68YAAyc59P2ipVX4R0Ng1CivDPtYspOAVAyRPZW6xv8Jlfgnbu2+J7ncB2Eb/6adE22Xalz51o8MLxtDOwPHzATH3i/iy8NYVXG8d2Xj6AzF2+FmTzT9FrtxxkfX04jOoWttIIznkHPeeUra3IY53e59vaalPUWK7XGfme+ZeOc9p1d9FSGnM3tBJmlA4gbYZnQA2wSI2CZKheJ0kyJBV1uirtHnUE+jdmH3EwtX0axMmpt45G08Pg9xnsf2npWiWmmbHjFD1Nld1Te2CB91M19D1oNhbhsPYOP8Nvr/lM1rq1bhgG+oBlNunV5yAVP+k/2PcfKN/bK0xgZkDAUKAOPzDjI+nb9IOZFXwJOIQEkCG8LKwNseRAxKYXiSBDxJAgwIEnEMLJ2yLgMQgIW2SFhAYhAQgsnEK4SZIEtdO0LXuEBCgkbnb8Kgn9z8pLcFC63aPn/T5xOg0+5g5GfSsep/1fU+k1viPptNdq11s5AAa0Pj5bRke45P1noPg7pI/95aAK6smrdwGZe7fRf+9pz+8s+34axrUIvTtJl+bG8xHYm09lz8hj9DPC3OWJZuWYkk/MzT+IernVWZXPhJkVg8Z92P1mSY+OX/q+6tCTInTp1ZFmQTIkQCE6ROzAkmAZJMGERIMkyDABothGkQSsrNIIi3lgrFssjKq0AywyRZSBoiTAzOzDqLMgyMyCYEwliwYamA0CTtnLDEKjbJCwwIQEIXtnNgAkkADkk8ACPqQMyJuVS7BVLEAZPpD6vpaBVZWSHcrzl1rCgYLHn+uT78TN6yyZT8MzV6sItLIDeb8FBUGO0HsXOML64+h9jPd0011oEpOCR+OxHwWxySVyB3x6fpPJLo+n0hNQdSSllVK0pQ/hEoobbUWALMfNkhcZI9Ze0fW9Oh306N69wwbE8AsAOedzk5+08fzXv5JJzL4/39OvP1591e03w9ZbaX1DrtYl3as5LZ9s9v7S98W9TCoulqAVcYYL+WtcYT357/SUerdfXS0fxLsz+Io8Gp/I3/1+fb7cTA+GeoUa4W2ahrTczqCyBj4IxhQRjBHf58H2mueurl6niFk9T24mCTLGv0jUsA2CGG5GHZh/bnI+0q5nqnUs2OeYmEBIWHNAcQcRhgwBxIMKCZEQZELE7EAJEPEgiUDOxDCyMSs4ArFlY8wMSGElIBrlrbO2wYROzOnYhpGZGZJgmBMNTFiGsByGOQyupjkMKesMQFhiBUvqJuqbLAKtm0gkYfjHb5Z/SZPxEHtpsOQduFfHlyMrnA+eDx6T0LTD07C3ejHhi5I75IXI+XfM3y5ds3RVsgDtnxMgqo4SgHOVVfuP6TXOqq0+yy0O1akb1U4azIztGeM+mT+0r3qfEAJ8pIUE/IYIP6SdbohYKwT5UZQ45OVKt247n/mXGNUviDqtnU9QccU14Fa9gqjjPHbjgf8AkwdVpv4QrfS1grJCXKPNlCeDgjBl6jRqilEG0A7sn1z8/XtN7p9GxU3ZDEbmVgNu1R6gj3EnPE55+snhb1bdebSwtrK7FsaxbdMWsySVUbjt49OfT5GbcpdKpVFfAA3W2EnHJG445+hl2YuTxHXn1o1hiLWHmGkmLJhMYsmAWZwgZhiQTiRCnYgRiEFkgRgWVCisBhLOyQ9caKhnARzJFkSjp0GTmBWELEBYcgEiAYwxbQIkiDJBgNWPSISPrgWFhwFhQqG9foZ5rDI2RnBPbsvbn9uJ6RphaekcHJ/Eo9O2DN8uXaWOHGefMPqeB6/aamQQpySGUbh6hl4/uZk6/wArtj0xL+mORnAB3NyP9wm3M1dZsdqyAOwU9ioxn7+0LT6pzu3sMKp7DGQW/tntK/VeL2Ps6oPpszJrUFLj64b+hP8AYQB0B8g+plmVenf4Y+8eTOV9vRz6hgMOKBjFkVxgsIzEhhARmNWLMNZAwQsQYz0lEIJZAleuWVkoJFktXDrhNIqo6StYsv2iU7pqVKrGRCMGaR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12" descr="data:image/jpeg;base64,/9j/4AAQSkZJRgABAQAAAQABAAD/2wCEAAkGBw8ODw4QDQ8ODw8QDg4PFQ4PDw8NFQ8QFRUWFhURFRUYHiggGBolGxUVITEhJSkrLi4uFx8zODUsNygtLisBCgoKDg0OGxAQGi0lHh8tLTArLy0tLS0tLS0tLS0tLS0tLS0tLS0tLS0tLS0tLS0tLS0rLS0uLS0tLS0tLS0tLf/AABEIAMgA+wMBIgACEQEDEQH/xAAcAAEAAgMBAQEAAAAAAAAAAAAAAQUDBAYCBwj/xAA8EAACAgECAwYDBQcDBAMAAAABAgADEQQSBSExBhMiQVFhcYGRFDJCobEjUmJywdHwB4KiFTND4SRTsv/EABkBAQADAQEAAAAAAAAAAAAAAAABAgMEBf/EACQRAQEAAgICAgEFAQAAAAAAAAABAhEDIRIxQVFxBBMiYYEj/9oADAMBAAIRAxEAPwDs4iJZBERAREQkiIgJMiIExIkyAiIgIiICIiAiIgIiICIiAiJECYkRAmJEmAiRECIiJKExIkwEw6nVV1AG11QFgoLHALHoPymaVPafhv2zSXVLjfjcvPpYvMf2+cipi0rcMAVIYHzByDKLhPazTah+6ya7dxXY/mQcYz8pw/ZLj9misC2FjSW2sh/Ac4yPQzF2o0f2bWu9f3LsXow/i5nHzzKXJeYvrkTiLuPXXcKusqcpqKO6yw6lQy5PzGZm7GdqX1P7LVbd/La45b/Y+8nyiPGuxiIllSTIiBMSIgTEiIEyIiAiIgIiICafFeIppau9tzsDopI8tzAZ+WZms1SK9dbMA9m7ap/FtxkD6iVna7Td9pHT1es/RgZFvVTJ2uGYAEnoATn2lT2V176jSo9oxYGdG+R5fkRM/DMvpKA349PUCfYoMn6ZM88Aq2acH997LPkzEr+WJG+066b/AHo3bM+Lbux7Zxn/AD0nuV3D9KRdqLmJLWFFHoFQcgvtk/PmZYSZdzaLNJiRElBERCCTIiBM+a9otbqeG8Rd6mbu7SLQh5qwP3hj45n0mc3264R9p0+9BmynLDHVk/EP6/KRlOlsb24njy1u41NAHd6gZZOvd28iyn9fnMlz/aNIK2ybNKdyMfxUtgFfkcSu077EZGP7J8HPo4HJv6TJoLiliAgnxBcD8StyYfQ/kJltrpl4NqdpZW+5cjUsPZhgH5HEx8N07owK5DI30InScD7MltQcjwLuc8vwgbp0PZjs+moZmIGNxz+UyuW+ovqTutXX9rk0p0y3IxNte5mH4ee3kPPoTOi0mrruRbKmDow5ETi+1fCRqeKWU1/dpRFAPMYCKx/5MZcdmdFbpFt7wCuhVLlicKpHVs+QxNceTvVUywmtx0UTV0HEadQpaixXAODjIIPuDzm1NmJERAREQERIgTEiIEyIiBy/b6p+601tfJ6dQCD6ZUn9VWXGtvD6cWDpZXuA92QlR9SJi7UIDpbM+TVn/mAfyJmzpNA710KBypWkFT0LhQQvtjCn5zPL5XnwyGgpSEXlhUoBHlkBS3yXP1m3VUEQHAAxhB6ADGf7Sw+woVCvzRev8R85r8QoSwbrB4F57Ogb+b29pGxS1cRFl3dVcwo3M+ORHov95vzU02tW122KepyxAUcumPMibcvhdzaMiIiWVIiRCExEQkldx7if2OhrihsVWQMoOPCxxn8xLGYNdpVvqsqsGVsQqfn5wR8p4lZQXNmmOaLcnuzyNRP3kP1yJcdiOHLfqtOT4tl65yM5Ucxn9Jy2p0Nmmvsof76tjB5B18mHxE7vsLpiNJdbTztp1S2Yxz2lRyPwZT+cwzbR2HB6+71OtobG7urtvqV54I+TCa3+l+uDLernpsfn5Arz/wDyZn45rqEOj4krhCXVHQnmynwWLj1XP5CcxodfptLqNZ3OoQ126W1RjPJjnaPozfSZ+Wqv4+UbfYULr9dq73DDcWtB6cnsLBfkABNv/US/vGq4bQdofa9uPPnlEJ8gMFz8Fmj/AKaakUNrbXGQlCsqr+ILu5D4kj6z32TtFmp12v1rqK6gzMTzHePy2geZA2qB8BEvX90s738RU6jhP/SBXqXJVcqoCOS1xOTt2nHkMn0nQcE7RU6zkua7OvdvjJHqPWYtFpn41qTfah+yVHYtX7g+9gnzY+Etj2HTEqO0ZSu5Bw1Re1TFmuwGVMfhQjr7t0H6Tjncfwi4+X5dpEpOznGjqlK2KEtXrgghh6j+0up0yyzcYWWdUkyIkoIiICIiAiJBYDmeggVWrt+10otC953moNZUnb4arCLCT5DKdfcTqtPWK1C5yeZJ/eY9T/nsJQdjtIyUrY/LcG2L6K7mx2/3Mfoq+pl8T9f8+kyt2syu373yQf1mjxK7Cktg4/B5D4zYLfL4czKjilpyEGcMcchuMramRi0HNS21V3nPhHUe585syEXAA64AEmbYzUVt7IiJKpERAmJEQJiIhLmu2XZwa2sWVADUVjwnp3i/uH+k4jgPanUcNe4qoDlO7ZbM43AgAlfNh/SfXJzPa7sjVr1LV7a9QByfHJ/Zv7yuWO1pXzXU8Ut1B3XOWZXZyCT+I5YgfIfSb3BbEF/7T7jMD64z/wC5U6nht2kt7rVI1beRxuFg6eE9CPedDwrTaTAN14TGMEKWJBPNeU58+o3xu2bQHFN1gdlLbFUA7SWYkhfgME/Kbz6i2vTVac7UFtgu8KknnyDsPP2+cyPwisCttPdXYA9gVSQu4YyAM9TyxKjU8RNLutpPfdHIG5wcY2L5Lgcvbymc/l6aXr26niXGCKl0mjdk0y8nfad17dWazoef7n19sTXju3WjbptNYFrssscVm0887nxyH8K8h55zOObiIcgLmpR5glmY+ZJ9Pb9Z7o0+9hsQWsfMt6eoyMfM4lvG/Ku58LYV6LSWK9Ov/aLz/wDj12Wr8OYAI8us7Xg/H9PqsLW57zGSrLsJ9SBPn/2NsgG7T18uisjfms1TR3Dd4mrbehBBGev58pfHLSmWO31+JznZbtIuqXZdZT3wIACkqbB64IHP4To50S7YWaIkRJQmImpxPiNOlrNt7hEHr1Y/uqPMwM2q1KUo1lrqlaAszscACfOeIdq79baRphs0ytsCuP8AuoMG139AQUTaOeLSOvSr4nxfV8d1HcaVGFSnkmcKg/8Atsbpn/B6zv8Ag3Z+vR1rXX3bW4VWtZchUHPYg69SxJ5ZLE+wyzy+l8YtuyduosoNuqdmexyQGUIEUcgFHkJclh8fyE1HuwORUexOMTUu1Y/fqHxJY/QSqVjZqFAxlRnyHOUyEW2nDKRX5B84PwHnK7il9jgqru2eXgVawPmZYcG0Zoq2t949Tyz8OUTul6jfiIm7MiIgIiIQREQJiREJTERAou2fBzrdG9af91Cttf8AMvVfmMifKNKVNFiP4bq7EcbtwJQblesD1ywbn5IZ90nN8e7HafVv3ozTafvMmMWfzA+fvKZTa2N0+fanW72rIZUArRBtG3a23DMc9Tknn8JsaTga2NbsfK1ru3uQFY4B2AqeRwfM/SdXw/seybjY1YfBUCtVCkDkviIyp9enM9Y4loRQ/cpZutLBdzBs7NoOCcnIJJGPM59pzZ24ujHWVc1qOFVMitQLQQMsHxjHIZTzbxbvl8DMqdn7letEI7x6+8CDKsq8+ZGOXIZnQcGtCPp2QHars3/jZ2Q5yMYIVSR1G0Hmcy2Ti9r2IVqTuWFhsbJZ0qzjqn0GCc85n+5fTTwjk6VFbGrVIiP171qg33hkMwOcjz5AH3nlFsYsERX2nGadOtg+o8p1V99V/wC1trdy1brVpRWwwM4LEq2MZyeYHQ4lRxLQDSkdzce92hLKCrLzZcnaeYOOXnnMtLtGnN62h85ZF5HmDU64+hBnY9k+0ff7NO6YZVCh1bOceoY7v1lUDY4c0l0VAobvNRsIzywdxxjOfqJV2tdViwVhlRuTtTTqACPLeRy+Rl8c7FMsZX1KJTdmeODW1klQtidQCCCPUDqJZX3AZXPPAJxjIH9zg4+E6fKa25rjd6VfaDtLRohhjvtxnuwcYz5sfL9Zx2h4XquP399qi1ejrJHhG3d/AmenueeMeZnUaTsnRbYbNXusVTvSs5G7IGTYR15gn4EDynQq3/jTYgA8KLgDaPIDl0/KY3kt6jSYyKXR6E6FDXotNUEB+731ibv4ixXmfczao1DkZsCKT+FX3AfMDnNi3nkZb3HIflzngVYGSLPkAT9DInRXl71HnUPilrzU1XEQinFiHkThKsH/AJATYuuCjCs24jkHRF5+5GcTX4ZQ9xLXgBRkDYW549SQM/ICPfSWpwzTpq371942jIHhwT09Dj6zpVGAB6AD6SK0CgKowB0AnqbYY6jPLLZERLqkREBERCCIiEkRECYiICIiAmhr+GpadwyrgqQwJB5dP89hN+JXLGZTVTLZdxw1tVlBC4GS1WAV6lAAtZ5YIB3Yx549QZgu4ltVly7VqT4yd24biCVyCFOTgcmOAOnWdfxbR1Wqd/JiGUFeuWBUH4jM5u/sy95JNiVkkMKsGwvnHhG04xnPpOLPi8cnZhyyxo18XZCVqssVGdgK0ckqABglyDjJ5+UseGcRHStaywOdrInNh1ey1iSSCegz5TUu7Iaiolg65YY/afssZ6AcmyfKax7PIhBv1L52lj3VC2Bv5WewEnp5SJiXJv6vS94TcLNIbAr2Eb1U3YOSuwgHI9OYPKV1+pV/GBUnNg1davUyr6blG0rz6kfGb2iZKtr16qzalRde9prRE54UZWzrn8I6zxpOHXb6HQ15diRYu9WAAJ34IwVx69ZZG2HgVNh1ItoZhtxnvUW0FT18a9Tyxnl/SdtVpjzY8264JAJPTcZi4boUpB2Kq/i8hk/Lp8JlvsKgnm3qxbuwffmRIyt1pWaterD4ceI+ZIwMmYeYUMOu7zwOnnPH2ik4AsXJ5YZhgn2PKebCyY8HgYAgrk59+spO7uJvrVbtpyc8icDK7if0mpdryit3beIZPc2+MHHmCMFZj1OortHLKWBeVgBBz6MDncPeVGhrv1dhFyeBeXfLhd2D7Gb+X0z8Vvw3ULrqyzpZUwbBUnl8VJ/CZbKuAAOgnmqpUUKowBPc6ccdfllbsiIllSREQEREITERCSIiAiIgJMiTAREQE8uwUEk4ABJJ8gOs9THqKRYjo2droyHHI4YEHH1gVR1pastXatVp5bnqzhmAKld3LaBkfH4Tz2b/AOoZY6jXMi9BzqcknHPbt2j8XMeo5DHPZo4PXSQ2n/ZOB97m4b1yCfP4zU1vEWrIGqreoZwL6RuRvl5H2nHnhnj7b43Gr/U6V8bu/bUYByW7oGsY8vDg5x0Pr5Sg1/Bj99US0lt4BW0DcPIAAbyefMDlz8+uEao7StFrMrHJbbZbgH+HcWH0b4CVWs1espA763fS/hW0PdQOXLDYCn5ETCWt9Lajs/dsbvKqrLLHOe4LEc25A5GNoHqxIyT7ToOFdnhQnMDJxnAA6dBy8hnlNfs1xVLsqV7qwEMyV2m9XBHhYMMnHLqcDynS13U1ltzoucHacZz6+/zmmOX2zyn0010KjoPmZWcV09QHirSzHPBwSPfmZbay+tWIeysHG7BbYdvuCZyXaK7R2ArZqWHn3Ssqq3zx7jrGV36Mca53iwSrfZpbERkwfs4Nd2TnqBzCGVidp7LSFKgPy8YxVtHvt/rLOyjQP4FsFZGMtYMjODyJxjOZjbhfc7fCDnIyVwM+RGPlKTOaaeF26DgPDKWxYz9/bgNgjPd+Z6dfjOgrowTtTBPUKuM/Sa/ZOm9kLMKgFGFL5uOfYnoMS31FuoUf95R7BUE24+XU9MeTDv20mRh1BHxBE17dXUn37K1/mdV/WYtSrX8msdx/Mdv06TDVwWhfwDPqpKfoZthyZZeozuMnusrcTq/Cxf8AkRmB/wB2MfnNTUcUuyBTpmOfNz/Rc/rN+vRVL92tPiQCfqZnmmslemrobbmBN1Yr9MEH8szaiJMmlaREiSPUREBERARJiAiIgIiICIiAnmxAwKsAykEFSMgg+RE9RA5/WcOOmzZQDs55UZJQeo88e/USg4jqdWa3rFyalG+7Rq61sYnrtS3llh1AOT+s7+c/xvs6twJpCDcCr0sBstXrgfukHmPL4dZz58Xzi1x5PtS9heLICamWzTsjFckGzBPWsnGa+fMZGD8Z278XVN616jTo4GSz0lwVHVchxuP+YnA6ay3RPi1razswA7ow5dF3MpJHxbA/ePlR8U7RWWahXNVRZMLuVg6sAOoGcjz5ZnLcbvp0Sz5WvaLtE1th+zmghhta6utqi2Pw7WJOPh6Sge9m3EHOOXMjOPTJP6TDreJm1yzfeY81ChR8wJt8ISt9RSuqdFpLruIblt9PDzHpLzHxhbtqfabB5DB6/dP0M7HhdlxqU2qXCEBAwG7/AG+YHT2nZaHsTw1QHrqLhsMu+17FIxkYPpLdeG6YK4NKHGBgIRgY6A+fymed36WxsjV4dramqUVsRgYIIAwR1Ex3Yc5YDlyHPdym5VwqqtQtIKDmcc26+55zFbpXXyJHqJtwft33e2PL5StcCTETtcxERASJMQIiIgTERASYiAiIgIiICIkwIiIgIiICIiBg1mkqvQpfWlqHqlihx9DOU4n/AKc6O07qXu07YxhSLU9vC/P6ETsokWSplsfJOK/6ea2kM9VlepQDOF3V2Y9dvPPL0OZzVYsTDDI5/iB+k/QEpOMdnKtRuZcV2HmTjKsfUjyPuPzmWeF+GmOc+VF2V7eBUTT6pQpHJbR4lceh9DO7o4sli9eRIOVY9R06T5zbwJqMi3TAj94KHU++f74MsuDPSrbG8APQJ+zOfXlPO5Zd9dOzCzXbvU1QJ3A8z1H+dZuK+8eoP1nO6fTAAFXZh74P5yw0toO5SdjgZUZyHHr+fyjj4s5rK+kcmeN6nt4vTaxExzzq7u7G6zcF822swX3JHQe/Sep6uNlnV24LLKRESyCIiBERED1ERAREQESYgIiICIiAiIgIiIEREQEREBERATV1Ggqs5sgz6jlNqJXLGZdVMtnpVX6v7CBuZnRwyhACXXAySPVQAeflymTvRbQ1qEg92WBXBKsFODnz/wDc3HoRmDMoLKrKD/C2Nw9wcCUGh4YzafV6Yu4S0X0q4HKvqhBHI5zzz0II5icef6f/AKyz13/n9ujHm/hZ8rXR6m+xFsfDt3a5rPhG7z2t5fA5+U3K+g8JXljaccvbkcTCm5GRQgFbV48AJCOvQfAgtzx+EeomxNf03DeLGy/bPl5PO7IiJ0siREQEiTIge4iICIiAiIgIiICTIiBMSJMBIkxAiIkwIiTIgIiICIiAngVgEkAAtjJHLPLGT6nAA+U9xAiIkQJkRJgRESGcDqQIEyJIOYgeokxAiJMQIkxEBERAREQEREBERAREQEREBERASJMQIiIgRERAREQMTBs5Ht5/0nmyndnn5fn6mIgFqYEc8j1yfUnp8CBM0RA//9k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4" descr="data:image/jpeg;base64,/9j/4AAQSkZJRgABAQAAAQABAAD/2wCEAAkGBw8ODw4QDQ8ODw8QDg4PFQ4PDw8NFQ8QFRUWFhURFRUYHiggGBolGxUVITEhJSkrLi4uFx8zODUsNygtLisBCgoKDg0OGxAQGi0lHh8tLTArLy0tLS0tLS0tLS0tLS0tLS0tLS0tLS0tLS0tLS0tLS0rLS0uLS0tLS0tLS0tLf/AABEIAMgA+wMBIgACEQEDEQH/xAAcAAEAAgMBAQEAAAAAAAAAAAAAAQUDBAYCBwj/xAA8EAACAgECAwYDBQcDBAMAAAABAgADEQQSBSExBhMiQVFhcYGRFDJCobEjUmJywdHwB4KiFTND4SRTsv/EABkBAQADAQEAAAAAAAAAAAAAAAABAgMEBf/EACQRAQEAAgICAgEFAQAAAAAAAAABAhEDIRIxQVFxBBMiYYEj/9oADAMBAAIRAxEAPwDs4iJZBERAREQkiIgJMiIExIkyAiIgIiICIiAiIgIiICIiAiJECYkRAmJEmAiRECIiJKExIkwEw6nVV1AG11QFgoLHALHoPymaVPafhv2zSXVLjfjcvPpYvMf2+cipi0rcMAVIYHzByDKLhPazTah+6ya7dxXY/mQcYz8pw/ZLj9misC2FjSW2sh/Ac4yPQzF2o0f2bWu9f3LsXow/i5nHzzKXJeYvrkTiLuPXXcKusqcpqKO6yw6lQy5PzGZm7GdqX1P7LVbd/La45b/Y+8nyiPGuxiIllSTIiBMSIgTEiIEyIiAiIgIiICafFeIppau9tzsDopI8tzAZ+WZms1SK9dbMA9m7ap/FtxkD6iVna7Td9pHT1es/RgZFvVTJ2uGYAEnoATn2lT2V176jSo9oxYGdG+R5fkRM/DMvpKA349PUCfYoMn6ZM88Aq2acH997LPkzEr+WJG+066b/AHo3bM+Lbux7Zxn/AD0nuV3D9KRdqLmJLWFFHoFQcgvtk/PmZYSZdzaLNJiRElBERCCTIiBM+a9otbqeG8Rd6mbu7SLQh5qwP3hj45n0mc3264R9p0+9BmynLDHVk/EP6/KRlOlsb24njy1u41NAHd6gZZOvd28iyn9fnMlz/aNIK2ybNKdyMfxUtgFfkcSu077EZGP7J8HPo4HJv6TJoLiliAgnxBcD8StyYfQ/kJltrpl4NqdpZW+5cjUsPZhgH5HEx8N07owK5DI30InScD7MltQcjwLuc8vwgbp0PZjs+moZmIGNxz+UyuW+ovqTutXX9rk0p0y3IxNte5mH4ee3kPPoTOi0mrruRbKmDow5ETi+1fCRqeKWU1/dpRFAPMYCKx/5MZcdmdFbpFt7wCuhVLlicKpHVs+QxNceTvVUywmtx0UTV0HEadQpaixXAODjIIPuDzm1NmJERAREQERIgTEiIEyIiBy/b6p+601tfJ6dQCD6ZUn9VWXGtvD6cWDpZXuA92QlR9SJi7UIDpbM+TVn/mAfyJmzpNA710KBypWkFT0LhQQvtjCn5zPL5XnwyGgpSEXlhUoBHlkBS3yXP1m3VUEQHAAxhB6ADGf7Sw+woVCvzRev8R85r8QoSwbrB4F57Ogb+b29pGxS1cRFl3dVcwo3M+ORHov95vzU02tW122KepyxAUcumPMibcvhdzaMiIiWVIiRCExEQkldx7if2OhrihsVWQMoOPCxxn8xLGYNdpVvqsqsGVsQqfn5wR8p4lZQXNmmOaLcnuzyNRP3kP1yJcdiOHLfqtOT4tl65yM5Ucxn9Jy2p0Nmmvsof76tjB5B18mHxE7vsLpiNJdbTztp1S2Yxz2lRyPwZT+cwzbR2HB6+71OtobG7urtvqV54I+TCa3+l+uDLernpsfn5Arz/wDyZn45rqEOj4krhCXVHQnmynwWLj1XP5CcxodfptLqNZ3OoQ126W1RjPJjnaPozfSZ+Wqv4+UbfYULr9dq73DDcWtB6cnsLBfkABNv/US/vGq4bQdofa9uPPnlEJ8gMFz8Fmj/AKaakUNrbXGQlCsqr+ILu5D4kj6z32TtFmp12v1rqK6gzMTzHePy2geZA2qB8BEvX90s738RU6jhP/SBXqXJVcqoCOS1xOTt2nHkMn0nQcE7RU6zkua7OvdvjJHqPWYtFpn41qTfah+yVHYtX7g+9gnzY+Etj2HTEqO0ZSu5Bw1Re1TFmuwGVMfhQjr7t0H6Tjncfwi4+X5dpEpOznGjqlK2KEtXrgghh6j+0up0yyzcYWWdUkyIkoIiICIiAiJBYDmeggVWrt+10otC953moNZUnb4arCLCT5DKdfcTqtPWK1C5yeZJ/eY9T/nsJQdjtIyUrY/LcG2L6K7mx2/3Mfoq+pl8T9f8+kyt2syu373yQf1mjxK7Cktg4/B5D4zYLfL4czKjilpyEGcMcchuMramRi0HNS21V3nPhHUe585syEXAA64AEmbYzUVt7IiJKpERAmJEQJiIhLmu2XZwa2sWVADUVjwnp3i/uH+k4jgPanUcNe4qoDlO7ZbM43AgAlfNh/SfXJzPa7sjVr1LV7a9QByfHJ/Zv7yuWO1pXzXU8Ut1B3XOWZXZyCT+I5YgfIfSb3BbEF/7T7jMD64z/wC5U6nht2kt7rVI1beRxuFg6eE9CPedDwrTaTAN14TGMEKWJBPNeU58+o3xu2bQHFN1gdlLbFUA7SWYkhfgME/Kbz6i2vTVac7UFtgu8KknnyDsPP2+cyPwisCttPdXYA9gVSQu4YyAM9TyxKjU8RNLutpPfdHIG5wcY2L5Lgcvbymc/l6aXr26niXGCKl0mjdk0y8nfad17dWazoef7n19sTXju3WjbptNYFrssscVm0887nxyH8K8h55zOObiIcgLmpR5glmY+ZJ9Pb9Z7o0+9hsQWsfMt6eoyMfM4lvG/Ku58LYV6LSWK9Ov/aLz/wDj12Wr8OYAI8us7Xg/H9PqsLW57zGSrLsJ9SBPn/2NsgG7T18uisjfms1TR3Dd4mrbehBBGev58pfHLSmWO31+JznZbtIuqXZdZT3wIACkqbB64IHP4To50S7YWaIkRJQmImpxPiNOlrNt7hEHr1Y/uqPMwM2q1KUo1lrqlaAszscACfOeIdq79baRphs0ytsCuP8AuoMG139AQUTaOeLSOvSr4nxfV8d1HcaVGFSnkmcKg/8Atsbpn/B6zv8Ag3Z+vR1rXX3bW4VWtZchUHPYg69SxJ5ZLE+wyzy+l8YtuyduosoNuqdmexyQGUIEUcgFHkJclh8fyE1HuwORUexOMTUu1Y/fqHxJY/QSqVjZqFAxlRnyHOUyEW2nDKRX5B84PwHnK7il9jgqru2eXgVawPmZYcG0Zoq2t949Tyz8OUTul6jfiIm7MiIgIiIQREQJiREJTERAou2fBzrdG9af91Cttf8AMvVfmMifKNKVNFiP4bq7EcbtwJQblesD1ywbn5IZ90nN8e7HafVv3ozTafvMmMWfzA+fvKZTa2N0+fanW72rIZUArRBtG3a23DMc9Tknn8JsaTga2NbsfK1ru3uQFY4B2AqeRwfM/SdXw/seybjY1YfBUCtVCkDkviIyp9enM9Y4loRQ/cpZutLBdzBs7NoOCcnIJJGPM59pzZ24ujHWVc1qOFVMitQLQQMsHxjHIZTzbxbvl8DMqdn7letEI7x6+8CDKsq8+ZGOXIZnQcGtCPp2QHars3/jZ2Q5yMYIVSR1G0Hmcy2Ti9r2IVqTuWFhsbJZ0qzjqn0GCc85n+5fTTwjk6VFbGrVIiP171qg33hkMwOcjz5AH3nlFsYsERX2nGadOtg+o8p1V99V/wC1trdy1brVpRWwwM4LEq2MZyeYHQ4lRxLQDSkdzce92hLKCrLzZcnaeYOOXnnMtLtGnN62h85ZF5HmDU64+hBnY9k+0ff7NO6YZVCh1bOceoY7v1lUDY4c0l0VAobvNRsIzywdxxjOfqJV2tdViwVhlRuTtTTqACPLeRy+Rl8c7FMsZX1KJTdmeODW1klQtidQCCCPUDqJZX3AZXPPAJxjIH9zg4+E6fKa25rjd6VfaDtLRohhjvtxnuwcYz5sfL9Zx2h4XquP399qi1ejrJHhG3d/AmenueeMeZnUaTsnRbYbNXusVTvSs5G7IGTYR15gn4EDynQq3/jTYgA8KLgDaPIDl0/KY3kt6jSYyKXR6E6FDXotNUEB+731ibv4ixXmfczao1DkZsCKT+FX3AfMDnNi3nkZb3HIflzngVYGSLPkAT9DInRXl71HnUPilrzU1XEQinFiHkThKsH/AJATYuuCjCs24jkHRF5+5GcTX4ZQ9xLXgBRkDYW549SQM/ICPfSWpwzTpq371942jIHhwT09Dj6zpVGAB6AD6SK0CgKowB0AnqbYY6jPLLZERLqkREBERCCIiEkRECYiICIiAmhr+GpadwyrgqQwJB5dP89hN+JXLGZTVTLZdxw1tVlBC4GS1WAV6lAAtZ5YIB3Yx549QZgu4ltVly7VqT4yd24biCVyCFOTgcmOAOnWdfxbR1Wqd/JiGUFeuWBUH4jM5u/sy95JNiVkkMKsGwvnHhG04xnPpOLPi8cnZhyyxo18XZCVqssVGdgK0ckqABglyDjJ5+UseGcRHStaywOdrInNh1ey1iSSCegz5TUu7Iaiolg65YY/afssZ6AcmyfKax7PIhBv1L52lj3VC2Bv5WewEnp5SJiXJv6vS94TcLNIbAr2Eb1U3YOSuwgHI9OYPKV1+pV/GBUnNg1davUyr6blG0rz6kfGb2iZKtr16qzalRde9prRE54UZWzrn8I6zxpOHXb6HQ15diRYu9WAAJ34IwVx69ZZG2HgVNh1ItoZhtxnvUW0FT18a9Tyxnl/SdtVpjzY8264JAJPTcZi4boUpB2Kq/i8hk/Lp8JlvsKgnm3qxbuwffmRIyt1pWaterD4ceI+ZIwMmYeYUMOu7zwOnnPH2ik4AsXJ5YZhgn2PKebCyY8HgYAgrk59+spO7uJvrVbtpyc8icDK7if0mpdryit3beIZPc2+MHHmCMFZj1OortHLKWBeVgBBz6MDncPeVGhrv1dhFyeBeXfLhd2D7Gb+X0z8Vvw3ULrqyzpZUwbBUnl8VJ/CZbKuAAOgnmqpUUKowBPc6ccdfllbsiIllSREQEREITERCSIiAiIgJMiTAREQE8uwUEk4ABJJ8gOs9THqKRYjo2droyHHI4YEHH1gVR1pastXatVp5bnqzhmAKld3LaBkfH4Tz2b/AOoZY6jXMi9BzqcknHPbt2j8XMeo5DHPZo4PXSQ2n/ZOB97m4b1yCfP4zU1vEWrIGqreoZwL6RuRvl5H2nHnhnj7b43Gr/U6V8bu/bUYByW7oGsY8vDg5x0Pr5Sg1/Bj99US0lt4BW0DcPIAAbyefMDlz8+uEao7StFrMrHJbbZbgH+HcWH0b4CVWs1espA763fS/hW0PdQOXLDYCn5ETCWt9Lajs/dsbvKqrLLHOe4LEc25A5GNoHqxIyT7ToOFdnhQnMDJxnAA6dBy8hnlNfs1xVLsqV7qwEMyV2m9XBHhYMMnHLqcDynS13U1ltzoucHacZz6+/zmmOX2zyn0010KjoPmZWcV09QHirSzHPBwSPfmZbay+tWIeysHG7BbYdvuCZyXaK7R2ArZqWHn3Ssqq3zx7jrGV36Mca53iwSrfZpbERkwfs4Nd2TnqBzCGVidp7LSFKgPy8YxVtHvt/rLOyjQP4FsFZGMtYMjODyJxjOZjbhfc7fCDnIyVwM+RGPlKTOaaeF26DgPDKWxYz9/bgNgjPd+Z6dfjOgrowTtTBPUKuM/Sa/ZOm9kLMKgFGFL5uOfYnoMS31FuoUf95R7BUE24+XU9MeTDv20mRh1BHxBE17dXUn37K1/mdV/WYtSrX8msdx/Mdv06TDVwWhfwDPqpKfoZthyZZeozuMnusrcTq/Cxf8AkRmB/wB2MfnNTUcUuyBTpmOfNz/Rc/rN+vRVL92tPiQCfqZnmmslemrobbmBN1Yr9MEH8szaiJMmlaREiSPUREBERARJiAiIgIiICIiAnmxAwKsAykEFSMgg+RE9RA5/WcOOmzZQDs55UZJQeo88e/USg4jqdWa3rFyalG+7Rq61sYnrtS3llh1AOT+s7+c/xvs6twJpCDcCr0sBstXrgfukHmPL4dZz58Xzi1x5PtS9heLICamWzTsjFckGzBPWsnGa+fMZGD8Z278XVN616jTo4GSz0lwVHVchxuP+YnA6ay3RPi1razswA7ow5dF3MpJHxbA/ePlR8U7RWWahXNVRZMLuVg6sAOoGcjz5ZnLcbvp0Sz5WvaLtE1th+zmghhta6utqi2Pw7WJOPh6Sge9m3EHOOXMjOPTJP6TDreJm1yzfeY81ChR8wJt8ISt9RSuqdFpLruIblt9PDzHpLzHxhbtqfabB5DB6/dP0M7HhdlxqU2qXCEBAwG7/AG+YHT2nZaHsTw1QHrqLhsMu+17FIxkYPpLdeG6YK4NKHGBgIRgY6A+fymed36WxsjV4dramqUVsRgYIIAwR1Ex3Yc5YDlyHPdym5VwqqtQtIKDmcc26+55zFbpXXyJHqJtwft33e2PL5StcCTETtcxERASJMQIiIgTERASYiAiIgIiICIkwIiIgIiICIiBg1mkqvQpfWlqHqlihx9DOU4n/AKc6O07qXu07YxhSLU9vC/P6ETsokWSplsfJOK/6ea2kM9VlepQDOF3V2Y9dvPPL0OZzVYsTDDI5/iB+k/QEpOMdnKtRuZcV2HmTjKsfUjyPuPzmWeF+GmOc+VF2V7eBUTT6pQpHJbR4lceh9DO7o4sli9eRIOVY9R06T5zbwJqMi3TAj94KHU++f74MsuDPSrbG8APQJ+zOfXlPO5Zd9dOzCzXbvU1QJ3A8z1H+dZuK+8eoP1nO6fTAAFXZh74P5yw0toO5SdjgZUZyHHr+fyjj4s5rK+kcmeN6nt4vTaxExzzq7u7G6zcF822swX3JHQe/Sep6uNlnV24LLKRESyCIiBERED1ERAREQESYgIiICIiAiIgIiIEREQEREBERATV1Ggqs5sgz6jlNqJXLGZdVMtnpVX6v7CBuZnRwyhACXXAySPVQAeflymTvRbQ1qEg92WBXBKsFODnz/wDc3HoRmDMoLKrKD/C2Nw9wcCUGh4YzafV6Yu4S0X0q4HKvqhBHI5zzz0II5icef6f/AKyz13/n9ujHm/hZ8rXR6m+xFsfDt3a5rPhG7z2t5fA5+U3K+g8JXljaccvbkcTCm5GRQgFbV48AJCOvQfAgtzx+EeomxNf03DeLGy/bPl5PO7IiJ0siREQEiTIge4iICIiAiIgIiICTIiBMSJMBIkxAiIkwIiTIgIiICIiAngVgEkAAtjJHLPLGT6nAA+U9xAiIkQJkRJgRESGcDqQIEyJIOYgeokxAiJMQIkxEBERAREQEREBERAREQEREBERASJMQIiIgRERAREQMTBs5Ht5/0nmyndnn5fn6mIgFqYEc8j1yfUnp8CBM0RA//9k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60" name="Picture 16" descr="https://www.allaboutbirds.org/guide/PHOTO/LARGE/red_tailed_hawk_1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06" y="3878310"/>
            <a:ext cx="1964838" cy="276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9956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www.sheppardsoftware.com/content/animals/kidscorner/games/foodchaingame.htm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7172" name="Picture 4" descr="http://utahscience.oremjr.alpine.k12.ut.us/sciber99/8th/energy/images/FOODWEB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762" y="2821206"/>
            <a:ext cx="5685389" cy="3807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5227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Complete the worksheet </a:t>
            </a:r>
          </a:p>
          <a:p>
            <a:r>
              <a:rPr lang="en-US" sz="3200" dirty="0" smtClean="0"/>
              <a:t>Make sure your name is on your paper </a:t>
            </a:r>
          </a:p>
          <a:p>
            <a:r>
              <a:rPr lang="en-US" sz="3200" dirty="0" smtClean="0"/>
              <a:t>Be prepared to share and discuss </a:t>
            </a:r>
            <a:endParaRPr lang="en-US" sz="3200" dirty="0"/>
          </a:p>
        </p:txBody>
      </p:sp>
      <p:pic>
        <p:nvPicPr>
          <p:cNvPr id="8194" name="Picture 2" descr="http://www.lcmcd.org/mosquitoed/images/stories/Food-Chain-Activity.gif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796" y="3526971"/>
            <a:ext cx="5309407" cy="4102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7810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Energy Flow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22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Chains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79463" y="1949825"/>
            <a:ext cx="7583488" cy="394712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Every living thing needs energy in order to live.</a:t>
            </a:r>
            <a:endParaRPr lang="en-US" sz="2800" dirty="0" smtClean="0"/>
          </a:p>
          <a:p>
            <a:r>
              <a:rPr lang="en-US" sz="2800" dirty="0" smtClean="0"/>
              <a:t>A </a:t>
            </a:r>
            <a:r>
              <a:rPr lang="en-US" sz="2800" dirty="0"/>
              <a:t>representation of the feeding of one organism upon another in a sequence. </a:t>
            </a:r>
            <a:endParaRPr lang="en-US" sz="2800" dirty="0" smtClean="0"/>
          </a:p>
          <a:p>
            <a:r>
              <a:rPr lang="en-US" sz="2800" dirty="0" smtClean="0"/>
              <a:t>In other words…</a:t>
            </a:r>
          </a:p>
          <a:p>
            <a:pPr lvl="1"/>
            <a:r>
              <a:rPr lang="en-US" sz="2800" dirty="0"/>
              <a:t>A food chain shows how each living thing gets food, and how nutrients and energy are passed from creature to </a:t>
            </a:r>
            <a:r>
              <a:rPr lang="en-US" sz="2800" dirty="0" smtClean="0"/>
              <a:t>creature.</a:t>
            </a:r>
            <a:endParaRPr lang="en-US" sz="2600" dirty="0" smtClean="0"/>
          </a:p>
          <a:p>
            <a:r>
              <a:rPr lang="en-US" sz="2800" dirty="0" smtClean="0"/>
              <a:t>Grass </a:t>
            </a:r>
            <a:r>
              <a:rPr lang="en-US" sz="2800" dirty="0">
                <a:sym typeface="Wingdings"/>
              </a:rPr>
              <a:t></a:t>
            </a:r>
            <a:r>
              <a:rPr lang="en-US" sz="2800" dirty="0"/>
              <a:t> Grasshopper </a:t>
            </a:r>
            <a:r>
              <a:rPr lang="en-US" sz="2800" dirty="0">
                <a:sym typeface="Wingdings"/>
              </a:rPr>
              <a:t></a:t>
            </a:r>
            <a:r>
              <a:rPr lang="en-US" sz="2800" dirty="0"/>
              <a:t> Frog </a:t>
            </a:r>
            <a:r>
              <a:rPr lang="en-US" sz="2800" dirty="0">
                <a:sym typeface="Wingdings"/>
              </a:rPr>
              <a:t></a:t>
            </a:r>
            <a:r>
              <a:rPr lang="en-US" sz="2800" dirty="0"/>
              <a:t> Snake </a:t>
            </a:r>
            <a:r>
              <a:rPr lang="en-US" sz="2800" dirty="0">
                <a:sym typeface="Wingdings"/>
              </a:rPr>
              <a:t></a:t>
            </a:r>
            <a:r>
              <a:rPr lang="en-US" sz="2800" dirty="0"/>
              <a:t> </a:t>
            </a:r>
            <a:r>
              <a:rPr lang="en-US" sz="2800" dirty="0" smtClean="0"/>
              <a:t>Hawk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860692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ashmancuneo.net/pictures/fc/chain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64" y="634481"/>
            <a:ext cx="8443641" cy="5533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55401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Web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The representation of many connected food </a:t>
            </a:r>
            <a:r>
              <a:rPr lang="en-US" sz="2800" dirty="0" smtClean="0"/>
              <a:t>chains </a:t>
            </a:r>
          </a:p>
          <a:p>
            <a:r>
              <a:rPr lang="en-US" sz="2800" dirty="0" smtClean="0"/>
              <a:t>Each food chain within the web represents one possible path that energy and nutrients may take</a:t>
            </a:r>
            <a:endParaRPr lang="en-US" sz="2800" dirty="0" smtClean="0"/>
          </a:p>
          <a:p>
            <a:r>
              <a:rPr lang="en-US" sz="2800" dirty="0" smtClean="0"/>
              <a:t>It shows the relationships within a </a:t>
            </a:r>
            <a:r>
              <a:rPr lang="en-US" sz="2800" dirty="0" smtClean="0"/>
              <a:t>community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17543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Trophic Levels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04" y="2136436"/>
            <a:ext cx="7583488" cy="4007224"/>
          </a:xfrm>
        </p:spPr>
        <p:txBody>
          <a:bodyPr/>
          <a:lstStyle/>
          <a:p>
            <a:r>
              <a:rPr lang="en-US" dirty="0" smtClean="0"/>
              <a:t>What is a trophic level? </a:t>
            </a:r>
          </a:p>
          <a:p>
            <a:pPr lvl="1"/>
            <a:r>
              <a:rPr lang="en-US" dirty="0" smtClean="0"/>
              <a:t>The feeding position in a food chain or food web</a:t>
            </a:r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level – Producer</a:t>
            </a:r>
          </a:p>
          <a:p>
            <a:pPr lvl="1"/>
            <a:r>
              <a:rPr lang="en-US" dirty="0" smtClean="0"/>
              <a:t>Makes its own food</a:t>
            </a:r>
          </a:p>
          <a:p>
            <a:pPr lvl="1"/>
            <a:r>
              <a:rPr lang="en-US" dirty="0" smtClean="0"/>
              <a:t>Example: plants 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level – Primary Consumer </a:t>
            </a:r>
          </a:p>
          <a:p>
            <a:pPr lvl="1"/>
            <a:r>
              <a:rPr lang="en-US" dirty="0" smtClean="0"/>
              <a:t>Consumes producers </a:t>
            </a:r>
          </a:p>
          <a:p>
            <a:pPr lvl="1"/>
            <a:r>
              <a:rPr lang="en-US" dirty="0" smtClean="0"/>
              <a:t>Ex: mice eat plant seeds </a:t>
            </a:r>
          </a:p>
        </p:txBody>
      </p:sp>
      <p:pic>
        <p:nvPicPr>
          <p:cNvPr id="2050" name="Picture 2" descr="https://dr282zn36sxxg.cloudfront.net/datastreams/f-d%3Ad3cf63c66c57e9e60008e078035134cfbfad98f752f13f6dc195e179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451"/>
          <a:stretch/>
        </p:blipFill>
        <p:spPr bwMode="auto">
          <a:xfrm>
            <a:off x="3307337" y="3433665"/>
            <a:ext cx="5513477" cy="802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dr282zn36sxxg.cloudfront.net/datastreams/f-d%3Ad3cf63c66c57e9e60008e078035134cfbfad98f752f13f6dc195e179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1" t="65028" r="5308" b="15297"/>
          <a:stretch/>
        </p:blipFill>
        <p:spPr bwMode="auto">
          <a:xfrm>
            <a:off x="3788228" y="4933700"/>
            <a:ext cx="4864422" cy="998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492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dr282zn36sxxg.cloudfront.net/datastreams/f-d%3Ad3cf63c66c57e9e60008e078035134cfbfad98f752f13f6dc195e179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8" t="40623" r="12922" b="37190"/>
          <a:stretch/>
        </p:blipFill>
        <p:spPr bwMode="auto">
          <a:xfrm>
            <a:off x="4658268" y="2295332"/>
            <a:ext cx="4299120" cy="123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Trophic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rd level – Secondary Consumer</a:t>
            </a:r>
          </a:p>
          <a:p>
            <a:pPr lvl="1"/>
            <a:r>
              <a:rPr lang="en-US" dirty="0" smtClean="0"/>
              <a:t>Consumes primary consumers 	</a:t>
            </a:r>
          </a:p>
          <a:p>
            <a:pPr lvl="1"/>
            <a:r>
              <a:rPr lang="en-US" dirty="0" smtClean="0"/>
              <a:t>Ex: snakes eat mice </a:t>
            </a:r>
          </a:p>
          <a:p>
            <a:r>
              <a:rPr lang="en-US" dirty="0" smtClean="0"/>
              <a:t>4</a:t>
            </a:r>
            <a:r>
              <a:rPr lang="en-US" baseline="30000" dirty="0" smtClean="0"/>
              <a:t>th</a:t>
            </a:r>
            <a:r>
              <a:rPr lang="en-US" dirty="0" smtClean="0"/>
              <a:t> level – Tertiary Consumer </a:t>
            </a:r>
          </a:p>
          <a:p>
            <a:pPr lvl="1"/>
            <a:r>
              <a:rPr lang="en-US" dirty="0" smtClean="0"/>
              <a:t>Consumes secondary consumers </a:t>
            </a:r>
          </a:p>
          <a:p>
            <a:pPr lvl="1"/>
            <a:r>
              <a:rPr lang="en-US" dirty="0" smtClean="0"/>
              <a:t>Ex: hawks eat snakes </a:t>
            </a:r>
            <a:endParaRPr lang="en-US" dirty="0"/>
          </a:p>
        </p:txBody>
      </p:sp>
      <p:pic>
        <p:nvPicPr>
          <p:cNvPr id="3076" name="Picture 4" descr="https://dr282zn36sxxg.cloudfront.net/datastreams/f-d%3Ad3cf63c66c57e9e60008e078035134cfbfad98f752f13f6dc195e179%2BIMAGE_THUMB_POSTCARD%2BIMAGE_THUMB_POSTCARD.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86" t="23243" r="24508" b="57081"/>
          <a:stretch/>
        </p:blipFill>
        <p:spPr bwMode="auto">
          <a:xfrm>
            <a:off x="4526774" y="4611524"/>
            <a:ext cx="3836177" cy="1345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498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dr282zn36sxxg.cloudfront.net/datastreams/f-d%3Ad3cf63c66c57e9e60008e078035134cfbfad98f752f13f6dc195e179%2BIMAGE_THUMB_POSTCARD%2BIMAGE_THUMB_POSTCARD.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248" y="299044"/>
            <a:ext cx="6749079" cy="631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652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Food Pyramid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diagram </a:t>
            </a:r>
            <a:r>
              <a:rPr lang="en-US" dirty="0"/>
              <a:t>in which each trophic level is represented by a block, and the blocks are stacked on top of one another, with the lowest trophic level on the bottom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A representation of the energy flow as it moves from one level to another</a:t>
            </a:r>
            <a:endParaRPr lang="en-US" dirty="0" smtClean="0"/>
          </a:p>
          <a:p>
            <a:pPr lvl="0"/>
            <a:r>
              <a:rPr lang="en-US" dirty="0" smtClean="0">
                <a:latin typeface="+mj-lt"/>
                <a:ea typeface="Times New Roman"/>
              </a:rPr>
              <a:t>The energy </a:t>
            </a:r>
            <a:r>
              <a:rPr lang="en-US" dirty="0">
                <a:latin typeface="+mj-lt"/>
                <a:ea typeface="Times New Roman"/>
              </a:rPr>
              <a:t>stored by the organisms at each trophic level is about </a:t>
            </a:r>
            <a:r>
              <a:rPr lang="en-US" dirty="0" smtClean="0">
                <a:latin typeface="+mj-lt"/>
                <a:ea typeface="Times New Roman"/>
              </a:rPr>
              <a:t>1/10 </a:t>
            </a:r>
            <a:r>
              <a:rPr lang="en-US" dirty="0">
                <a:latin typeface="+mj-lt"/>
                <a:ea typeface="Times New Roman"/>
              </a:rPr>
              <a:t>the energy stored by the organisms in the level </a:t>
            </a:r>
            <a:r>
              <a:rPr lang="en-US" dirty="0" smtClean="0">
                <a:latin typeface="+mj-lt"/>
                <a:ea typeface="Times New Roman"/>
              </a:rPr>
              <a:t>below. </a:t>
            </a:r>
          </a:p>
          <a:p>
            <a:pPr lvl="1"/>
            <a:r>
              <a:rPr lang="en-US" dirty="0" smtClean="0">
                <a:latin typeface="+mj-lt"/>
                <a:ea typeface="Times New Roman"/>
              </a:rPr>
              <a:t>This is why it takes the shape of a pyramid</a:t>
            </a:r>
            <a:r>
              <a:rPr lang="en-US" dirty="0" smtClean="0">
                <a:latin typeface="Arial"/>
                <a:ea typeface="Times New Roman"/>
              </a:rPr>
              <a:t>. </a:t>
            </a:r>
            <a:endParaRPr lang="en-US" dirty="0" smtClean="0">
              <a:latin typeface="Arial"/>
              <a:ea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460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102</TotalTime>
  <Words>299</Words>
  <Application>Microsoft Office PowerPoint</Application>
  <PresentationFormat>On-screen Show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Corbel</vt:lpstr>
      <vt:lpstr>Times New Roman</vt:lpstr>
      <vt:lpstr>Wingdings</vt:lpstr>
      <vt:lpstr>Wingdings 2</vt:lpstr>
      <vt:lpstr>Pixel</vt:lpstr>
      <vt:lpstr>Warm Up: 2/23/2016</vt:lpstr>
      <vt:lpstr>Energy Flow</vt:lpstr>
      <vt:lpstr>Food Chains </vt:lpstr>
      <vt:lpstr>PowerPoint Presentation</vt:lpstr>
      <vt:lpstr>Food Web</vt:lpstr>
      <vt:lpstr>Trophic Levels </vt:lpstr>
      <vt:lpstr>Trophic Levels</vt:lpstr>
      <vt:lpstr>PowerPoint Presentation</vt:lpstr>
      <vt:lpstr>Food Pyramid</vt:lpstr>
      <vt:lpstr>PowerPoint Presentation</vt:lpstr>
      <vt:lpstr>Activity </vt:lpstr>
      <vt:lpstr>Time to Practice</vt:lpstr>
      <vt:lpstr>Activity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Warm Up: 2/23/2016</dc:title>
  <dc:creator>Caitlin Frizzell</dc:creator>
  <cp:lastModifiedBy>Metzger, Sharon</cp:lastModifiedBy>
  <cp:revision>9</cp:revision>
  <dcterms:created xsi:type="dcterms:W3CDTF">2016-02-23T03:17:32Z</dcterms:created>
  <dcterms:modified xsi:type="dcterms:W3CDTF">2016-02-23T15:16:49Z</dcterms:modified>
</cp:coreProperties>
</file>